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70" r:id="rId12"/>
    <p:sldId id="274" r:id="rId13"/>
    <p:sldId id="271" r:id="rId14"/>
    <p:sldId id="272" r:id="rId15"/>
    <p:sldId id="273" r:id="rId16"/>
    <p:sldId id="25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794"/>
    <a:srgbClr val="B7448C"/>
    <a:srgbClr val="CF5919"/>
    <a:srgbClr val="DD9108"/>
    <a:srgbClr val="0199B0"/>
    <a:srgbClr val="CE7707"/>
    <a:srgbClr val="AD2312"/>
    <a:srgbClr val="99317F"/>
    <a:srgbClr val="3A3283"/>
    <a:srgbClr val="019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towardsdatascience.com/a-guide-to-face-detection-in-python-3eab0f6b9fc1" TargetMode="External"/><Relationship Id="rId2" Type="http://schemas.openxmlformats.org/officeDocument/2006/relationships/hyperlink" Target="https://pypi.org/project/face_recognition/" TargetMode="External"/><Relationship Id="rId1" Type="http://schemas.openxmlformats.org/officeDocument/2006/relationships/hyperlink" Target="https://www.pyimagesearch.com/2018/06/18/face-recognition-with-opencv-python-and-deep-learnin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3.svg"/><Relationship Id="rId7" Type="http://schemas.openxmlformats.org/officeDocument/2006/relationships/image" Target="../media/image19.png"/><Relationship Id="rId6" Type="http://schemas.openxmlformats.org/officeDocument/2006/relationships/image" Target="../media/image2.svg"/><Relationship Id="rId5" Type="http://schemas.openxmlformats.org/officeDocument/2006/relationships/image" Target="../media/image18.png"/><Relationship Id="rId4" Type="http://schemas.openxmlformats.org/officeDocument/2006/relationships/image" Target="../media/image1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.svg"/><Relationship Id="rId11" Type="http://schemas.openxmlformats.org/officeDocument/2006/relationships/image" Target="../media/image21.png"/><Relationship Id="rId10" Type="http://schemas.openxmlformats.org/officeDocument/2006/relationships/image" Target="../media/image4.sv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296" y="926591"/>
            <a:ext cx="10587101" cy="2032675"/>
          </a:xfrm>
        </p:spPr>
        <p:txBody>
          <a:bodyPr/>
          <a:lstStyle/>
          <a:p>
            <a:pPr algn="ctr"/>
            <a:r>
              <a:rPr lang="en-US" dirty="0"/>
              <a:t>Human Face Recognition Attendance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972" y="4079875"/>
            <a:ext cx="746234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Name: Exception</a:t>
            </a:r>
            <a:endParaRPr lang="en-US" dirty="0"/>
          </a:p>
          <a:p>
            <a:pPr algn="l"/>
            <a:r>
              <a:rPr lang="en-US" dirty="0"/>
              <a:t>Group Member:</a:t>
            </a:r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 Recognition with open cv:</a:t>
            </a:r>
            <a:endParaRPr lang="en-US" dirty="0"/>
          </a:p>
          <a:p>
            <a:r>
              <a:rPr lang="en-US" dirty="0">
                <a:hlinkClick r:id="rId1"/>
              </a:rPr>
              <a:t>https://www.pyimagesearch.com/2018/06/18/face-recognition-with-opencv-python-and-deep-learning/</a:t>
            </a:r>
            <a:endParaRPr lang="en-US" dirty="0"/>
          </a:p>
          <a:p>
            <a:r>
              <a:rPr lang="en-US" dirty="0">
                <a:hlinkClick r:id="rId2"/>
              </a:rPr>
              <a:t>https://pypi.org/project/face_recognition/</a:t>
            </a:r>
            <a:r>
              <a:rPr lang="en-US" dirty="0"/>
              <a:t>	</a:t>
            </a:r>
            <a:endParaRPr lang="en-US" dirty="0"/>
          </a:p>
          <a:p>
            <a:r>
              <a:rPr lang="en-US" dirty="0">
                <a:hlinkClick r:id="rId3"/>
              </a:rPr>
              <a:t>https://towardsdatascience.com/a-guide-to-face-detection-in-python-3eab0f6b9fc1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channel chat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066799"/>
            <a:ext cx="11133337" cy="555594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3991429"/>
            <a:ext cx="12192000" cy="286657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t="50222" b="40550"/>
          <a:stretch>
            <a:fillRect/>
          </a:stretch>
        </p:blipFill>
        <p:spPr>
          <a:xfrm>
            <a:off x="3028532" y="4703048"/>
            <a:ext cx="6622993" cy="1199198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540475" y="414082"/>
            <a:ext cx="7100675" cy="4729428"/>
            <a:chOff x="3030868" y="173452"/>
            <a:chExt cx="5918048" cy="4729428"/>
          </a:xfrm>
        </p:grpSpPr>
        <p:grpSp>
          <p:nvGrpSpPr>
            <p:cNvPr id="77" name="Group 76"/>
            <p:cNvGrpSpPr/>
            <p:nvPr/>
          </p:nvGrpSpPr>
          <p:grpSpPr>
            <a:xfrm>
              <a:off x="3030868" y="2112017"/>
              <a:ext cx="893430" cy="2790863"/>
              <a:chOff x="3030868" y="2112017"/>
              <a:chExt cx="893430" cy="2790863"/>
            </a:xfrm>
          </p:grpSpPr>
          <p:sp>
            <p:nvSpPr>
              <p:cNvPr id="9" name="Cylinder 8"/>
              <p:cNvSpPr/>
              <p:nvPr/>
            </p:nvSpPr>
            <p:spPr>
              <a:xfrm>
                <a:off x="3030868" y="2647131"/>
                <a:ext cx="893430" cy="225574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030868" y="3762653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5BFCD"/>
                  </a:gs>
                  <a:gs pos="57000">
                    <a:srgbClr val="0199B0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Cylinder 62"/>
              <p:cNvSpPr/>
              <p:nvPr/>
            </p:nvSpPr>
            <p:spPr>
              <a:xfrm>
                <a:off x="3030868" y="2112017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05BFCD">
                      <a:alpha val="80000"/>
                    </a:srgbClr>
                  </a:gs>
                  <a:gs pos="57000">
                    <a:srgbClr val="0199B0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49" name="Graphic 48" descr="Shopping cart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01813" y="42435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4279098" y="1338935"/>
              <a:ext cx="893430" cy="3563943"/>
              <a:chOff x="4279098" y="1338935"/>
              <a:chExt cx="893430" cy="3563943"/>
            </a:xfrm>
          </p:grpSpPr>
          <p:sp>
            <p:nvSpPr>
              <p:cNvPr id="10" name="Cylinder 9"/>
              <p:cNvSpPr/>
              <p:nvPr/>
            </p:nvSpPr>
            <p:spPr>
              <a:xfrm>
                <a:off x="4279098" y="1892634"/>
                <a:ext cx="893430" cy="3010244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4279098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6CB4"/>
                  </a:gs>
                  <a:gs pos="57000">
                    <a:srgbClr val="2B267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Cylinder 67"/>
              <p:cNvSpPr/>
              <p:nvPr/>
            </p:nvSpPr>
            <p:spPr>
              <a:xfrm>
                <a:off x="4279098" y="1338935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7D6CB4">
                      <a:alpha val="80000"/>
                    </a:srgbClr>
                  </a:gs>
                  <a:gs pos="57000">
                    <a:srgbClr val="2B2679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1" name="Graphic 50" descr="Circles with arrows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756810" y="424357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 rot="16200000">
                <a:off x="3801156" y="4153796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546787" y="1010008"/>
              <a:ext cx="893430" cy="3892872"/>
              <a:chOff x="5546787" y="1010008"/>
              <a:chExt cx="893430" cy="3892872"/>
            </a:xfrm>
          </p:grpSpPr>
          <p:sp>
            <p:nvSpPr>
              <p:cNvPr id="11" name="Cylinder 10"/>
              <p:cNvSpPr/>
              <p:nvPr/>
            </p:nvSpPr>
            <p:spPr>
              <a:xfrm>
                <a:off x="5546787" y="1531440"/>
                <a:ext cx="893430" cy="3371440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/>
              <p:cNvSpPr/>
              <p:nvPr/>
            </p:nvSpPr>
            <p:spPr>
              <a:xfrm>
                <a:off x="5546787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5094"/>
                  </a:gs>
                  <a:gs pos="57000">
                    <a:srgbClr val="872677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Cylinder 68"/>
              <p:cNvSpPr/>
              <p:nvPr/>
            </p:nvSpPr>
            <p:spPr>
              <a:xfrm>
                <a:off x="5546787" y="1010008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C95094">
                      <a:alpha val="80000"/>
                    </a:srgbClr>
                  </a:gs>
                  <a:gs pos="57000">
                    <a:srgbClr val="872677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3" name="Graphic 52" descr="Web design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106003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 rot="16200000">
                <a:off x="5066470" y="4148948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798455" y="759529"/>
              <a:ext cx="893430" cy="4143351"/>
              <a:chOff x="6798455" y="759529"/>
              <a:chExt cx="893430" cy="4143351"/>
            </a:xfrm>
          </p:grpSpPr>
          <p:sp>
            <p:nvSpPr>
              <p:cNvPr id="12" name="Cylinder 11"/>
              <p:cNvSpPr/>
              <p:nvPr/>
            </p:nvSpPr>
            <p:spPr>
              <a:xfrm>
                <a:off x="6798455" y="1314723"/>
                <a:ext cx="893430" cy="3588157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6798455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0721D"/>
                  </a:gs>
                  <a:gs pos="57000">
                    <a:srgbClr val="AA1E1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Cylinder 69"/>
              <p:cNvSpPr/>
              <p:nvPr/>
            </p:nvSpPr>
            <p:spPr>
              <a:xfrm>
                <a:off x="6798455" y="759529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E0721D">
                      <a:alpha val="80000"/>
                    </a:srgbClr>
                  </a:gs>
                  <a:gs pos="58000">
                    <a:srgbClr val="AA1E11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5" name="Graphic 54" descr="Camera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363692" y="4248098"/>
                <a:ext cx="300042" cy="360000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 rot="16200000">
                <a:off x="6326539" y="4115732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spc="300" dirty="0">
                    <a:solidFill>
                      <a:schemeClr val="bg1">
                        <a:alpha val="43000"/>
                      </a:schemeClr>
                    </a:solidFill>
                    <a:latin typeface="Nexa Light" panose="02000000000000000000" pitchFamily="50" charset="0"/>
                  </a:rPr>
                  <a:t>E</a:t>
                </a:r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055486" y="173452"/>
              <a:ext cx="893430" cy="4729428"/>
              <a:chOff x="8055486" y="173452"/>
              <a:chExt cx="893430" cy="4729428"/>
            </a:xfrm>
          </p:grpSpPr>
          <p:sp>
            <p:nvSpPr>
              <p:cNvPr id="13" name="Cylinder 12"/>
              <p:cNvSpPr/>
              <p:nvPr/>
            </p:nvSpPr>
            <p:spPr>
              <a:xfrm>
                <a:off x="8055486" y="736811"/>
                <a:ext cx="893430" cy="416606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>
                      <a:alpha val="90000"/>
                    </a:schemeClr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055486" y="3762652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10C"/>
                  </a:gs>
                  <a:gs pos="57000">
                    <a:srgbClr val="BF5E05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Cylinder 70"/>
              <p:cNvSpPr/>
              <p:nvPr/>
            </p:nvSpPr>
            <p:spPr>
              <a:xfrm>
                <a:off x="8055486" y="173452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FAC10C">
                      <a:alpha val="80000"/>
                    </a:srgbClr>
                  </a:gs>
                  <a:gs pos="57000">
                    <a:srgbClr val="BF5E05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7" name="Graphic 56" descr="Puzzle piece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601551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 rot="16200000">
                <a:off x="7566226" y="4148947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2702420" y="356373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19AB1"/>
                </a:solidFill>
                <a:latin typeface="Nexa Bold" panose="02000000000000000000" pitchFamily="50" charset="0"/>
              </a:rPr>
              <a:t>100</a:t>
            </a:r>
            <a:r>
              <a:rPr lang="en-IN" sz="1200" dirty="0">
                <a:solidFill>
                  <a:srgbClr val="019AB1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019AB1"/>
              </a:solidFill>
              <a:latin typeface="Nexa Bold" panose="02000000000000000000" pitchFamily="50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84245" y="313876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rgbClr val="3A3283"/>
                </a:solidFill>
                <a:latin typeface="Nexa Bold" panose="02000000000000000000" pitchFamily="50" charset="0"/>
              </a:rPr>
              <a:t>100</a:t>
            </a:r>
            <a:r>
              <a:rPr lang="en-IN" sz="1200">
                <a:solidFill>
                  <a:srgbClr val="3A3283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3A3283"/>
              </a:solidFill>
              <a:latin typeface="Nexa Bold" panose="02000000000000000000" pitchFamily="50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88256" y="2757408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9317F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99317F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99317F"/>
              </a:solidFill>
              <a:latin typeface="Nexa Bold" panose="02000000000000000000" pitchFamily="50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205393" y="2649067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D2312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AD2312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AD2312"/>
              </a:solidFill>
              <a:latin typeface="Nexa Bold" panose="02000000000000000000" pitchFamily="50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13570" y="254440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E7707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CE7707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CE7707"/>
              </a:solidFill>
              <a:latin typeface="Nexa Bold" panose="02000000000000000000" pitchFamily="5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336733" y="5247866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Buying</a:t>
            </a:r>
            <a:endParaRPr lang="en-IN" sz="1400" spc="300" dirty="0">
              <a:solidFill>
                <a:srgbClr val="0199B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endParaRPr lang="en-IN" sz="1400" spc="300" dirty="0">
              <a:solidFill>
                <a:srgbClr val="0199B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31214" y="5260330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Processing</a:t>
            </a:r>
            <a:endParaRPr lang="en-IN" sz="1400" spc="300" dirty="0">
              <a:solidFill>
                <a:srgbClr val="51479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&amp; apply</a:t>
            </a:r>
            <a:endParaRPr lang="en-IN" sz="1400" spc="300" dirty="0">
              <a:solidFill>
                <a:srgbClr val="51479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394044" y="5243338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Write System</a:t>
            </a:r>
            <a:endParaRPr lang="en-IN" sz="1400" spc="300" dirty="0">
              <a:solidFill>
                <a:srgbClr val="B7448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</a:t>
            </a:r>
            <a:endParaRPr lang="en-IN" sz="1400" spc="300" dirty="0">
              <a:solidFill>
                <a:srgbClr val="B7448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908222" y="5280404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camera for Image </a:t>
            </a:r>
            <a:endParaRPr lang="en-IN" sz="1400" spc="300" dirty="0">
              <a:solidFill>
                <a:srgbClr val="CF5919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Processing </a:t>
            </a:r>
            <a:endParaRPr lang="en-IN" sz="1400" spc="300" dirty="0">
              <a:solidFill>
                <a:srgbClr val="CF5919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48099" y="5325134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DD9108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Assembling Everything</a:t>
            </a:r>
            <a:endParaRPr lang="en-IN" sz="1400" spc="300" dirty="0">
              <a:solidFill>
                <a:srgbClr val="DD9108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7508" y="74793"/>
            <a:ext cx="443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600" dirty="0">
                <a:solidFill>
                  <a:schemeClr val="bg1">
                    <a:alpha val="59000"/>
                  </a:schemeClr>
                </a:solidFill>
                <a:latin typeface="Nexa Bold" panose="02000000000000000000" pitchFamily="50" charset="0"/>
              </a:rPr>
              <a:t>Milestone &amp; TIME FRAME</a:t>
            </a:r>
            <a:endParaRPr lang="en-IN" sz="2400" spc="600" dirty="0">
              <a:solidFill>
                <a:schemeClr val="bg1">
                  <a:alpha val="59000"/>
                </a:schemeClr>
              </a:solidFill>
              <a:latin typeface="Nexa Bold" panose="02000000000000000000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OpenCV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OpenCV is a cross-platform library using which we can develop real-time computer vision applications. It mainly focuses on image processing, video capture and analysis including features like face detection and object detection.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 classifiers.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01445"/>
          </a:xfrm>
        </p:spPr>
        <p:txBody>
          <a:bodyPr/>
          <a:lstStyle/>
          <a:p>
            <a:r>
              <a:rPr lang="en-US" b="1" dirty="0"/>
              <a:t>Features of OpenCV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86757"/>
            <a:ext cx="10131425" cy="410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OpenCV library, you can −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Read and write images</a:t>
            </a:r>
            <a:endParaRPr lang="en-US" dirty="0"/>
          </a:p>
          <a:p>
            <a:pPr lvl="1"/>
            <a:r>
              <a:rPr lang="en-US" dirty="0"/>
              <a:t>Capture and save videos</a:t>
            </a:r>
            <a:endParaRPr lang="en-US" dirty="0"/>
          </a:p>
          <a:p>
            <a:pPr lvl="1"/>
            <a:r>
              <a:rPr lang="en-US" dirty="0"/>
              <a:t>Process images (filter, transform)</a:t>
            </a:r>
            <a:endParaRPr lang="en-US" dirty="0"/>
          </a:p>
          <a:p>
            <a:pPr lvl="1"/>
            <a:r>
              <a:rPr lang="en-US" dirty="0"/>
              <a:t>Perform feature detection</a:t>
            </a:r>
            <a:endParaRPr lang="en-US" dirty="0"/>
          </a:p>
          <a:p>
            <a:pPr lvl="1"/>
            <a:r>
              <a:rPr lang="en-US" dirty="0"/>
              <a:t>Detect specific objects such as faces, eyes, cars, in the videos or images.</a:t>
            </a:r>
            <a:endParaRPr lang="en-US" dirty="0"/>
          </a:p>
          <a:p>
            <a:pPr lvl="1"/>
            <a:r>
              <a:rPr lang="en-US" dirty="0"/>
              <a:t>Analyze the video, i.e., estimate the motion in it, subtract the background, and track objects in it.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251488" cy="864093"/>
          </a:xfrm>
        </p:spPr>
        <p:txBody>
          <a:bodyPr/>
          <a:lstStyle/>
          <a:p>
            <a:r>
              <a:rPr lang="en-US" b="1" dirty="0"/>
              <a:t>Install Open CV in windows: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3693"/>
            <a:ext cx="10131425" cy="5104660"/>
          </a:xfrm>
        </p:spPr>
        <p:txBody>
          <a:bodyPr/>
          <a:lstStyle/>
          <a:p>
            <a:r>
              <a:rPr lang="en-US" dirty="0"/>
              <a:t>First open the command prompt as an admin</a:t>
            </a:r>
            <a:endParaRPr lang="en-US" dirty="0"/>
          </a:p>
          <a:p>
            <a:r>
              <a:rPr lang="en-US" dirty="0"/>
              <a:t>TO install </a:t>
            </a:r>
            <a:r>
              <a:rPr lang="en-US" dirty="0" err="1"/>
              <a:t>opencv</a:t>
            </a:r>
            <a:r>
              <a:rPr lang="en-US" dirty="0"/>
              <a:t> in windows we need to use this command: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		Python –m pip install </a:t>
            </a:r>
            <a:r>
              <a:rPr lang="en-US" dirty="0" err="1"/>
              <a:t>opencv</a:t>
            </a:r>
            <a:r>
              <a:rPr lang="en-US" dirty="0"/>
              <a:t>-python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031632"/>
            <a:ext cx="9324975" cy="2943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398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3" y="1614092"/>
            <a:ext cx="9041191" cy="508567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9072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57" y="1349375"/>
            <a:ext cx="9327527" cy="524673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64093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3" y="1366837"/>
            <a:ext cx="9297442" cy="522981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599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69999"/>
            <a:ext cx="10304754" cy="536771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7561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67161"/>
            <a:ext cx="10704249" cy="503146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1825</Words>
  <Application>WPS Presentation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Arial</vt:lpstr>
      <vt:lpstr>Nexa Light</vt:lpstr>
      <vt:lpstr>Wide Latin</vt:lpstr>
      <vt:lpstr>Nexa Bold</vt:lpstr>
      <vt:lpstr>Open Sans Condensed Light</vt:lpstr>
      <vt:lpstr>Calibri Light</vt:lpstr>
      <vt:lpstr>Calibri</vt:lpstr>
      <vt:lpstr>Microsoft YaHei</vt:lpstr>
      <vt:lpstr>Arial Unicode MS</vt:lpstr>
      <vt:lpstr>Open Sans</vt:lpstr>
      <vt:lpstr>Celestial</vt:lpstr>
      <vt:lpstr>Human Face Recognition Attendance System</vt:lpstr>
      <vt:lpstr>What is OpenCV ?</vt:lpstr>
      <vt:lpstr>Features of OpenCV Library</vt:lpstr>
      <vt:lpstr>Install Open CV in windows:</vt:lpstr>
      <vt:lpstr>Face recognition demo program:</vt:lpstr>
      <vt:lpstr>Face recognition demo program:</vt:lpstr>
      <vt:lpstr>Face recognition demo program:</vt:lpstr>
      <vt:lpstr>Face recognition demo program:</vt:lpstr>
      <vt:lpstr>Face recognition demo program:</vt:lpstr>
      <vt:lpstr>References</vt:lpstr>
      <vt:lpstr>PowerPoint 演示文稿</vt:lpstr>
      <vt:lpstr>Slack channel chat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LENOVO</cp:lastModifiedBy>
  <cp:revision>24</cp:revision>
  <dcterms:created xsi:type="dcterms:W3CDTF">2017-07-02T12:04:00Z</dcterms:created>
  <dcterms:modified xsi:type="dcterms:W3CDTF">2022-08-29T14:33:35Z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8761671C6ABD46AAB5C824BC138F36FA</vt:lpwstr>
  </property>
  <property fmtid="{D5CDD505-2E9C-101B-9397-08002B2CF9AE}" pid="3" name="KSOProductBuildVer">
    <vt:lpwstr>1033-11.2.0.10451</vt:lpwstr>
  </property>
</Properties>
</file>